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83" r:id="rId2"/>
    <p:sldId id="257" r:id="rId3"/>
    <p:sldId id="286" r:id="rId4"/>
    <p:sldId id="288" r:id="rId5"/>
    <p:sldId id="287" r:id="rId6"/>
    <p:sldId id="284" r:id="rId7"/>
    <p:sldId id="289" r:id="rId8"/>
    <p:sldId id="290" r:id="rId9"/>
    <p:sldId id="292" r:id="rId10"/>
    <p:sldId id="291" r:id="rId11"/>
    <p:sldId id="293" r:id="rId12"/>
    <p:sldId id="29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737" autoAdjust="0"/>
  </p:normalViewPr>
  <p:slideViewPr>
    <p:cSldViewPr>
      <p:cViewPr varScale="1">
        <p:scale>
          <a:sx n="87" d="100"/>
          <a:sy n="87" d="100"/>
        </p:scale>
        <p:origin x="102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4287B6-97D3-4A09-B173-B32BAFDDE04A}" type="datetimeFigureOut">
              <a:rPr lang="en-US" smtClean="0"/>
              <a:t>10/2/2018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C76592-E1F4-4581-BCA0-FA66F000C63F}" type="slidenum">
              <a:rPr lang="en-US" smtClean="0"/>
              <a:t>‹#›</a:t>
            </a:fld>
            <a:endParaRPr lang="en-US" dirty="0"/>
          </a:p>
        </p:txBody>
      </p:sp>
    </p:spTree>
    <p:extLst>
      <p:ext uri="{BB962C8B-B14F-4D97-AF65-F5344CB8AC3E}">
        <p14:creationId xmlns:p14="http://schemas.microsoft.com/office/powerpoint/2010/main" val="3896896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EF1BCC8-D178-443D-AA8D-53F31BE73E05}" type="datetime1">
              <a:rPr lang="en-US" smtClean="0"/>
              <a:t>10/2/2018</a:t>
            </a:fld>
            <a:endParaRPr lang="en-US" dirty="0"/>
          </a:p>
        </p:txBody>
      </p:sp>
      <p:sp>
        <p:nvSpPr>
          <p:cNvPr id="8" name="Slide Number Placeholder 7"/>
          <p:cNvSpPr>
            <a:spLocks noGrp="1"/>
          </p:cNvSpPr>
          <p:nvPr>
            <p:ph type="sldNum" sz="quarter" idx="11"/>
          </p:nvPr>
        </p:nvSpPr>
        <p:spPr/>
        <p:txBody>
          <a:bodyPr/>
          <a:lstStyle/>
          <a:p>
            <a:fld id="{8C5CC67C-BECE-4C4D-9D15-0B03D507557E}"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98AE19-9918-4DB8-B290-0C1B02204F10}" type="datetime1">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B845A3-8FAC-4904-A4F1-E0FA1DF8772A}" type="datetime1">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B799A1-64F4-43FB-9D1F-6881E262611F}" type="datetime1">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A59DD9-7FF5-4E67-865E-6980D0DC5B04}" type="datetime1">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CF36B8-36F8-4129-BD27-22D6A4ACDC63}" type="datetime1">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5CC67C-BECE-4C4D-9D15-0B03D507557E}" type="slidenum">
              <a:rPr lang="en-US" smtClean="0"/>
              <a:t>‹#›</a:t>
            </a:fld>
            <a:endParaRPr lang="en-US" dirty="0"/>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95B7BAC-4864-42F7-B332-5A7BBEF2745E}" type="datetime1">
              <a:rPr lang="en-US" smtClean="0"/>
              <a:t>10/2/2018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5CC67C-BECE-4C4D-9D15-0B03D507557E}" type="slidenum">
              <a:rPr lang="en-US" smtClean="0"/>
              <a:t>‹#›</a:t>
            </a:fld>
            <a:endParaRPr lang="en-US" dirty="0"/>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94D072-E81F-4FD4-8674-B9D81B6B4A64}" type="datetime1">
              <a:rPr lang="en-US" smtClean="0"/>
              <a:t>10/2/2018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54640-62F4-44B2-9D34-C741BA763A6A}" type="datetime1">
              <a:rPr lang="en-US" smtClean="0"/>
              <a:t>10/2/2018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9D0C81-012B-46ED-A05A-CC9CA0872D71}" type="datetime1">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998F83-96EF-4F5E-8B47-79E80903D986}" type="datetime1">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5CC67C-BECE-4C4D-9D15-0B03D507557E}"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C76808D8-E8F2-4203-A2F8-060311671A4A}" type="datetime1">
              <a:rPr lang="en-US" smtClean="0"/>
              <a:t>10/2/2018</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8C5CC67C-BECE-4C4D-9D15-0B03D507557E}" type="slidenum">
              <a:rPr lang="en-US" smtClean="0"/>
              <a:t>‹#›</a:t>
            </a:fld>
            <a:endParaRPr lang="en-US" dirty="0"/>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rminc.net/ARMHome/default.aspx" TargetMode="External"/><Relationship Id="rId2" Type="http://schemas.openxmlformats.org/officeDocument/2006/relationships/hyperlink" Target="https://www.epa.gov/hwgenerators/biennial-hazardous-waste-repor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pa.gov/hwgenerators/instructions-and-form-hazardous-waste-generators-transporters-and-treatment-storage-an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pa.gov/sites/production/files/2017-07/documents/site_id_instructions_andform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315200" cy="2438399"/>
          </a:xfrm>
        </p:spPr>
        <p:txBody>
          <a:bodyPr>
            <a:normAutofit/>
          </a:bodyPr>
          <a:lstStyle/>
          <a:p>
            <a:pPr algn="ctr"/>
            <a:r>
              <a:rPr lang="en-US" b="1" dirty="0"/>
              <a:t>EPA Identification Numbers </a:t>
            </a:r>
            <a:br>
              <a:rPr lang="en-US" b="1" dirty="0"/>
            </a:br>
            <a:r>
              <a:rPr lang="en-US" b="1" dirty="0"/>
              <a:t>&amp;</a:t>
            </a:r>
            <a:br>
              <a:rPr lang="en-US" b="1" dirty="0"/>
            </a:br>
            <a:r>
              <a:rPr lang="en-US" b="1" dirty="0"/>
              <a:t>Biennial Reporting</a:t>
            </a:r>
          </a:p>
        </p:txBody>
      </p:sp>
      <p:sp>
        <p:nvSpPr>
          <p:cNvPr id="3" name="Slide Number Placeholder 2"/>
          <p:cNvSpPr>
            <a:spLocks noGrp="1"/>
          </p:cNvSpPr>
          <p:nvPr>
            <p:ph type="sldNum" sz="quarter" idx="12"/>
          </p:nvPr>
        </p:nvSpPr>
        <p:spPr/>
        <p:txBody>
          <a:bodyPr/>
          <a:lstStyle/>
          <a:p>
            <a:fld id="{8C5CC67C-BECE-4C4D-9D15-0B03D507557E}" type="slidenum">
              <a:rPr lang="en-US" smtClean="0"/>
              <a:t>1</a:t>
            </a:fld>
            <a:endParaRPr lang="en-US" dirty="0"/>
          </a:p>
        </p:txBody>
      </p:sp>
    </p:spTree>
    <p:extLst>
      <p:ext uri="{BB962C8B-B14F-4D97-AF65-F5344CB8AC3E}">
        <p14:creationId xmlns:p14="http://schemas.microsoft.com/office/powerpoint/2010/main" val="949766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066800"/>
          </a:xfrm>
        </p:spPr>
        <p:txBody>
          <a:bodyPr>
            <a:normAutofit fontScale="90000"/>
          </a:bodyPr>
          <a:lstStyle/>
          <a:p>
            <a:pPr algn="ctr"/>
            <a:r>
              <a:rPr lang="en-US" b="1" dirty="0"/>
              <a:t>Biennial Reporting</a:t>
            </a:r>
            <a:br>
              <a:rPr lang="en-US" dirty="0"/>
            </a:br>
            <a:endParaRPr lang="en-US" dirty="0"/>
          </a:p>
        </p:txBody>
      </p:sp>
      <p:sp>
        <p:nvSpPr>
          <p:cNvPr id="3" name="Content Placeholder 2"/>
          <p:cNvSpPr>
            <a:spLocks noGrp="1"/>
          </p:cNvSpPr>
          <p:nvPr>
            <p:ph idx="1"/>
          </p:nvPr>
        </p:nvSpPr>
        <p:spPr>
          <a:xfrm>
            <a:off x="914400" y="1219199"/>
            <a:ext cx="7315200" cy="4724401"/>
          </a:xfrm>
        </p:spPr>
        <p:txBody>
          <a:bodyPr>
            <a:noAutofit/>
          </a:bodyPr>
          <a:lstStyle/>
          <a:p>
            <a:pPr marL="320040" lvl="1" indent="0" algn="ctr">
              <a:buNone/>
            </a:pPr>
            <a:r>
              <a:rPr lang="en-US" sz="3200" dirty="0"/>
              <a:t>Criteria:</a:t>
            </a:r>
          </a:p>
          <a:p>
            <a:pPr lvl="1"/>
            <a:r>
              <a:rPr lang="en-US" sz="3200" dirty="0"/>
              <a:t>Site generated in single month, or accumulated at any time, &gt; 100 kg (220 lbs.) of spill cleanup material contaminated with RCRA acute hazardous waste</a:t>
            </a:r>
            <a:endParaRPr lang="en-US" sz="2400" dirty="0"/>
          </a:p>
        </p:txBody>
      </p:sp>
      <p:sp>
        <p:nvSpPr>
          <p:cNvPr id="4" name="Slide Number Placeholder 3"/>
          <p:cNvSpPr>
            <a:spLocks noGrp="1"/>
          </p:cNvSpPr>
          <p:nvPr>
            <p:ph type="sldNum" sz="quarter" idx="12"/>
          </p:nvPr>
        </p:nvSpPr>
        <p:spPr/>
        <p:txBody>
          <a:bodyPr/>
          <a:lstStyle/>
          <a:p>
            <a:fld id="{8C5CC67C-BECE-4C4D-9D15-0B03D507557E}" type="slidenum">
              <a:rPr lang="en-US" smtClean="0"/>
              <a:t>10</a:t>
            </a:fld>
            <a:endParaRPr lang="en-US" dirty="0"/>
          </a:p>
        </p:txBody>
      </p:sp>
    </p:spTree>
    <p:extLst>
      <p:ext uri="{BB962C8B-B14F-4D97-AF65-F5344CB8AC3E}">
        <p14:creationId xmlns:p14="http://schemas.microsoft.com/office/powerpoint/2010/main" val="60722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762000"/>
          </a:xfrm>
        </p:spPr>
        <p:txBody>
          <a:bodyPr>
            <a:normAutofit/>
          </a:bodyPr>
          <a:lstStyle/>
          <a:p>
            <a:pPr algn="ctr"/>
            <a:r>
              <a:rPr lang="en-US" b="1" dirty="0"/>
              <a:t>Biennial Reporting</a:t>
            </a:r>
            <a:endParaRPr lang="en-US" dirty="0"/>
          </a:p>
        </p:txBody>
      </p:sp>
      <p:sp>
        <p:nvSpPr>
          <p:cNvPr id="3" name="Content Placeholder 2"/>
          <p:cNvSpPr>
            <a:spLocks noGrp="1"/>
          </p:cNvSpPr>
          <p:nvPr>
            <p:ph idx="1"/>
          </p:nvPr>
        </p:nvSpPr>
        <p:spPr>
          <a:xfrm>
            <a:off x="914400" y="1219199"/>
            <a:ext cx="7315200" cy="4724401"/>
          </a:xfrm>
        </p:spPr>
        <p:txBody>
          <a:bodyPr/>
          <a:lstStyle/>
          <a:p>
            <a:pPr marL="45720" indent="0" algn="ctr">
              <a:buNone/>
            </a:pPr>
            <a:r>
              <a:rPr lang="en-US" sz="3200" dirty="0"/>
              <a:t>Site Weblink:</a:t>
            </a:r>
          </a:p>
          <a:p>
            <a:r>
              <a:rPr lang="en-US" sz="3200" dirty="0">
                <a:hlinkClick r:id="rId2"/>
              </a:rPr>
              <a:t>https://www.epa.gov/hwgenerators/biennial-hazardous-waste-report</a:t>
            </a:r>
            <a:endParaRPr lang="en-US" sz="3200" dirty="0"/>
          </a:p>
          <a:p>
            <a:endParaRPr lang="en-US" sz="3200" dirty="0"/>
          </a:p>
          <a:p>
            <a:pPr marL="45720" indent="0" algn="ctr">
              <a:buNone/>
            </a:pPr>
            <a:r>
              <a:rPr lang="en-US" sz="3200" dirty="0"/>
              <a:t>ARM Network Weblink:</a:t>
            </a:r>
          </a:p>
          <a:p>
            <a:pPr marL="45720" indent="0">
              <a:buNone/>
            </a:pPr>
            <a:r>
              <a:rPr lang="en-US" sz="3200" dirty="0">
                <a:hlinkClick r:id="rId3"/>
              </a:rPr>
              <a:t>http://www.arminc.net/ARMHome/default.aspx</a:t>
            </a:r>
            <a:endParaRPr lang="en-US" sz="3200" dirty="0"/>
          </a:p>
          <a:p>
            <a:pPr marL="45720" indent="0">
              <a:buNone/>
            </a:pPr>
            <a:endParaRPr lang="en-US" sz="3200" dirty="0"/>
          </a:p>
          <a:p>
            <a:endParaRPr lang="en-US" sz="3200" dirty="0"/>
          </a:p>
          <a:p>
            <a:endParaRPr lang="en-US" sz="3200" dirty="0"/>
          </a:p>
          <a:p>
            <a:endParaRPr lang="en-US" sz="3200" dirty="0"/>
          </a:p>
          <a:p>
            <a:endParaRPr lang="en-US" dirty="0"/>
          </a:p>
        </p:txBody>
      </p:sp>
      <p:sp>
        <p:nvSpPr>
          <p:cNvPr id="4" name="Slide Number Placeholder 3"/>
          <p:cNvSpPr>
            <a:spLocks noGrp="1"/>
          </p:cNvSpPr>
          <p:nvPr>
            <p:ph type="sldNum" sz="quarter" idx="12"/>
          </p:nvPr>
        </p:nvSpPr>
        <p:spPr/>
        <p:txBody>
          <a:bodyPr/>
          <a:lstStyle/>
          <a:p>
            <a:fld id="{8C5CC67C-BECE-4C4D-9D15-0B03D507557E}" type="slidenum">
              <a:rPr lang="en-US" smtClean="0"/>
              <a:t>11</a:t>
            </a:fld>
            <a:endParaRPr lang="en-US" dirty="0"/>
          </a:p>
        </p:txBody>
      </p:sp>
    </p:spTree>
    <p:extLst>
      <p:ext uri="{BB962C8B-B14F-4D97-AF65-F5344CB8AC3E}">
        <p14:creationId xmlns:p14="http://schemas.microsoft.com/office/powerpoint/2010/main" val="3347915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F7FC7F-D72C-4431-A12E-38FD4ACFC57B}"/>
              </a:ext>
            </a:extLst>
          </p:cNvPr>
          <p:cNvSpPr>
            <a:spLocks noGrp="1"/>
          </p:cNvSpPr>
          <p:nvPr>
            <p:ph type="sldNum" sz="quarter" idx="12"/>
          </p:nvPr>
        </p:nvSpPr>
        <p:spPr/>
        <p:txBody>
          <a:bodyPr/>
          <a:lstStyle/>
          <a:p>
            <a:fld id="{8C5CC67C-BECE-4C4D-9D15-0B03D507557E}" type="slidenum">
              <a:rPr lang="en-US" smtClean="0"/>
              <a:t>12</a:t>
            </a:fld>
            <a:endParaRPr lang="en-US" dirty="0"/>
          </a:p>
        </p:txBody>
      </p:sp>
    </p:spTree>
    <p:extLst>
      <p:ext uri="{BB962C8B-B14F-4D97-AF65-F5344CB8AC3E}">
        <p14:creationId xmlns:p14="http://schemas.microsoft.com/office/powerpoint/2010/main" val="3524629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1"/>
            <a:ext cx="7315200" cy="914400"/>
          </a:xfrm>
        </p:spPr>
        <p:txBody>
          <a:bodyPr>
            <a:normAutofit/>
          </a:bodyPr>
          <a:lstStyle/>
          <a:p>
            <a:pPr algn="ctr"/>
            <a:r>
              <a:rPr lang="en-US" sz="3200" b="1" dirty="0"/>
              <a:t>EPA ID’s/Biennial Reporting</a:t>
            </a:r>
          </a:p>
        </p:txBody>
      </p:sp>
      <p:sp>
        <p:nvSpPr>
          <p:cNvPr id="3" name="Subtitle 2"/>
          <p:cNvSpPr>
            <a:spLocks noGrp="1"/>
          </p:cNvSpPr>
          <p:nvPr>
            <p:ph type="subTitle" idx="1"/>
          </p:nvPr>
        </p:nvSpPr>
        <p:spPr>
          <a:xfrm>
            <a:off x="1066800" y="1905000"/>
            <a:ext cx="7391400" cy="4572000"/>
          </a:xfrm>
        </p:spPr>
        <p:txBody>
          <a:bodyPr>
            <a:normAutofit/>
          </a:bodyPr>
          <a:lstStyle/>
          <a:p>
            <a:pPr algn="ctr">
              <a:lnSpc>
                <a:spcPct val="90000"/>
              </a:lnSpc>
            </a:pPr>
            <a:r>
              <a:rPr lang="en-US" sz="2400" b="1" dirty="0"/>
              <a:t>Prepared by:  Bret Reburn</a:t>
            </a:r>
          </a:p>
          <a:p>
            <a:pPr algn="ctr">
              <a:lnSpc>
                <a:spcPct val="90000"/>
              </a:lnSpc>
            </a:pPr>
            <a:r>
              <a:rPr lang="en-US" sz="2400" b="1" dirty="0"/>
              <a:t>Environmental Specialist III</a:t>
            </a:r>
          </a:p>
          <a:p>
            <a:pPr algn="ctr">
              <a:lnSpc>
                <a:spcPct val="90000"/>
              </a:lnSpc>
            </a:pPr>
            <a:r>
              <a:rPr lang="en-US" sz="2400" b="1" dirty="0"/>
              <a:t>Hazardous Waste Compliance &amp; Enforcement</a:t>
            </a:r>
          </a:p>
          <a:p>
            <a:pPr algn="ctr">
              <a:lnSpc>
                <a:spcPct val="90000"/>
              </a:lnSpc>
            </a:pPr>
            <a:r>
              <a:rPr lang="en-US" sz="2400" b="1" dirty="0"/>
              <a:t> Central  Regional Office  - Trenton, NJ</a:t>
            </a:r>
            <a:endParaRPr lang="en-US" sz="2400" b="1" dirty="0">
              <a:solidFill>
                <a:schemeClr val="hlink"/>
              </a:solidFill>
            </a:endParaRPr>
          </a:p>
          <a:p>
            <a:pPr algn="ctr">
              <a:lnSpc>
                <a:spcPct val="90000"/>
              </a:lnSpc>
            </a:pPr>
            <a:r>
              <a:rPr lang="en-US" sz="2400" dirty="0"/>
              <a:t>(609) 292-4862</a:t>
            </a:r>
          </a:p>
          <a:p>
            <a:pPr algn="ctr">
              <a:lnSpc>
                <a:spcPct val="90000"/>
              </a:lnSpc>
            </a:pPr>
            <a:r>
              <a:rPr lang="en-US" sz="2400" dirty="0"/>
              <a:t>bret.reburn@dep.nj.gov</a:t>
            </a:r>
            <a:endParaRPr lang="en-US" dirty="0"/>
          </a:p>
        </p:txBody>
      </p:sp>
      <p:sp>
        <p:nvSpPr>
          <p:cNvPr id="4" name="Slide Number Placeholder 3"/>
          <p:cNvSpPr>
            <a:spLocks noGrp="1"/>
          </p:cNvSpPr>
          <p:nvPr>
            <p:ph type="sldNum" sz="quarter" idx="11"/>
          </p:nvPr>
        </p:nvSpPr>
        <p:spPr/>
        <p:txBody>
          <a:bodyPr/>
          <a:lstStyle/>
          <a:p>
            <a:fld id="{8C5CC67C-BECE-4C4D-9D15-0B03D507557E}" type="slidenum">
              <a:rPr lang="en-US" smtClean="0"/>
              <a:t>2</a:t>
            </a:fld>
            <a:endParaRPr lang="en-US" dirty="0"/>
          </a:p>
        </p:txBody>
      </p:sp>
    </p:spTree>
    <p:extLst>
      <p:ext uri="{BB962C8B-B14F-4D97-AF65-F5344CB8AC3E}">
        <p14:creationId xmlns:p14="http://schemas.microsoft.com/office/powerpoint/2010/main" val="34668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38399"/>
            <a:ext cx="7315200" cy="1371601"/>
          </a:xfrm>
        </p:spPr>
        <p:txBody>
          <a:bodyPr>
            <a:normAutofit/>
          </a:bodyPr>
          <a:lstStyle/>
          <a:p>
            <a:pPr algn="ctr"/>
            <a:r>
              <a:rPr lang="en-US" b="1" dirty="0"/>
              <a:t>EPA ID  Numbers</a:t>
            </a:r>
          </a:p>
        </p:txBody>
      </p:sp>
      <p:sp>
        <p:nvSpPr>
          <p:cNvPr id="3" name="Slide Number Placeholder 2"/>
          <p:cNvSpPr>
            <a:spLocks noGrp="1"/>
          </p:cNvSpPr>
          <p:nvPr>
            <p:ph type="sldNum" sz="quarter" idx="12"/>
          </p:nvPr>
        </p:nvSpPr>
        <p:spPr/>
        <p:txBody>
          <a:bodyPr/>
          <a:lstStyle/>
          <a:p>
            <a:fld id="{8C5CC67C-BECE-4C4D-9D15-0B03D507557E}" type="slidenum">
              <a:rPr lang="en-US" smtClean="0"/>
              <a:t>3</a:t>
            </a:fld>
            <a:endParaRPr lang="en-US" dirty="0"/>
          </a:p>
        </p:txBody>
      </p:sp>
    </p:spTree>
    <p:extLst>
      <p:ext uri="{BB962C8B-B14F-4D97-AF65-F5344CB8AC3E}">
        <p14:creationId xmlns:p14="http://schemas.microsoft.com/office/powerpoint/2010/main" val="1778579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066800"/>
          </a:xfrm>
        </p:spPr>
        <p:txBody>
          <a:bodyPr>
            <a:normAutofit fontScale="90000"/>
          </a:bodyPr>
          <a:lstStyle/>
          <a:p>
            <a:pPr algn="ctr"/>
            <a:r>
              <a:rPr lang="en-US" b="1" dirty="0"/>
              <a:t>EPA ID Numbers</a:t>
            </a:r>
            <a:br>
              <a:rPr lang="en-US" dirty="0"/>
            </a:br>
            <a:endParaRPr lang="en-US" dirty="0"/>
          </a:p>
        </p:txBody>
      </p:sp>
      <p:sp>
        <p:nvSpPr>
          <p:cNvPr id="3" name="Content Placeholder 2"/>
          <p:cNvSpPr>
            <a:spLocks noGrp="1"/>
          </p:cNvSpPr>
          <p:nvPr>
            <p:ph idx="1"/>
          </p:nvPr>
        </p:nvSpPr>
        <p:spPr>
          <a:xfrm>
            <a:off x="914400" y="1219199"/>
            <a:ext cx="7315200" cy="4724401"/>
          </a:xfrm>
        </p:spPr>
        <p:txBody>
          <a:bodyPr>
            <a:normAutofit/>
          </a:bodyPr>
          <a:lstStyle/>
          <a:p>
            <a:pPr marL="45720" indent="0">
              <a:buNone/>
            </a:pPr>
            <a:r>
              <a:rPr lang="en-US" sz="3600" dirty="0"/>
              <a:t>All persons in New Jersey who generate, transport, recycle, treat, store or dispose of hazardous waste are required to notify the State of their hazardous waste activities by submitting USEPA Form 8700-12 (Site ID Form)</a:t>
            </a:r>
          </a:p>
          <a:p>
            <a:pPr marL="45720" indent="0">
              <a:buNone/>
            </a:pPr>
            <a:endParaRPr lang="en-US" sz="3600" dirty="0"/>
          </a:p>
        </p:txBody>
      </p:sp>
      <p:sp>
        <p:nvSpPr>
          <p:cNvPr id="4" name="Slide Number Placeholder 3"/>
          <p:cNvSpPr>
            <a:spLocks noGrp="1"/>
          </p:cNvSpPr>
          <p:nvPr>
            <p:ph type="sldNum" sz="quarter" idx="12"/>
          </p:nvPr>
        </p:nvSpPr>
        <p:spPr/>
        <p:txBody>
          <a:bodyPr/>
          <a:lstStyle/>
          <a:p>
            <a:fld id="{8C5CC67C-BECE-4C4D-9D15-0B03D507557E}" type="slidenum">
              <a:rPr lang="en-US" smtClean="0"/>
              <a:t>4</a:t>
            </a:fld>
            <a:endParaRPr lang="en-US" dirty="0"/>
          </a:p>
        </p:txBody>
      </p:sp>
    </p:spTree>
    <p:extLst>
      <p:ext uri="{BB962C8B-B14F-4D97-AF65-F5344CB8AC3E}">
        <p14:creationId xmlns:p14="http://schemas.microsoft.com/office/powerpoint/2010/main" val="1448071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066800"/>
          </a:xfrm>
        </p:spPr>
        <p:txBody>
          <a:bodyPr>
            <a:normAutofit fontScale="90000"/>
          </a:bodyPr>
          <a:lstStyle/>
          <a:p>
            <a:pPr algn="ctr"/>
            <a:r>
              <a:rPr lang="en-US" b="1" dirty="0"/>
              <a:t>Form 8700-12</a:t>
            </a:r>
            <a:br>
              <a:rPr lang="en-US" dirty="0"/>
            </a:br>
            <a:endParaRPr lang="en-US" dirty="0"/>
          </a:p>
        </p:txBody>
      </p:sp>
      <p:sp>
        <p:nvSpPr>
          <p:cNvPr id="3" name="Content Placeholder 2"/>
          <p:cNvSpPr>
            <a:spLocks noGrp="1"/>
          </p:cNvSpPr>
          <p:nvPr>
            <p:ph idx="1"/>
          </p:nvPr>
        </p:nvSpPr>
        <p:spPr>
          <a:xfrm>
            <a:off x="914400" y="1219199"/>
            <a:ext cx="7315200" cy="4724401"/>
          </a:xfrm>
        </p:spPr>
        <p:txBody>
          <a:bodyPr/>
          <a:lstStyle/>
          <a:p>
            <a:pPr marL="45720" indent="0" algn="ctr">
              <a:buNone/>
            </a:pPr>
            <a:r>
              <a:rPr lang="en-US" sz="3200" dirty="0"/>
              <a:t>Site Weblink:</a:t>
            </a:r>
          </a:p>
          <a:p>
            <a:endParaRPr lang="en-US" sz="3200" dirty="0"/>
          </a:p>
          <a:p>
            <a:r>
              <a:rPr lang="en-US" sz="3200" dirty="0">
                <a:hlinkClick r:id="rId2"/>
              </a:rPr>
              <a:t>https://www.epa.gov/hwgenerators/instructions-and-form-hazardous-waste-generators-transporters-and-treatment-storage-and</a:t>
            </a:r>
            <a:endParaRPr lang="en-US" sz="3200" dirty="0"/>
          </a:p>
          <a:p>
            <a:endParaRPr lang="en-US" sz="3200" dirty="0"/>
          </a:p>
          <a:p>
            <a:endParaRPr lang="en-US" dirty="0"/>
          </a:p>
        </p:txBody>
      </p:sp>
      <p:sp>
        <p:nvSpPr>
          <p:cNvPr id="4" name="Slide Number Placeholder 3"/>
          <p:cNvSpPr>
            <a:spLocks noGrp="1"/>
          </p:cNvSpPr>
          <p:nvPr>
            <p:ph type="sldNum" sz="quarter" idx="12"/>
          </p:nvPr>
        </p:nvSpPr>
        <p:spPr/>
        <p:txBody>
          <a:bodyPr/>
          <a:lstStyle/>
          <a:p>
            <a:fld id="{8C5CC67C-BECE-4C4D-9D15-0B03D507557E}" type="slidenum">
              <a:rPr lang="en-US" smtClean="0"/>
              <a:t>5</a:t>
            </a:fld>
            <a:endParaRPr lang="en-US" dirty="0"/>
          </a:p>
        </p:txBody>
      </p:sp>
    </p:spTree>
    <p:extLst>
      <p:ext uri="{BB962C8B-B14F-4D97-AF65-F5344CB8AC3E}">
        <p14:creationId xmlns:p14="http://schemas.microsoft.com/office/powerpoint/2010/main" val="15262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066800"/>
          </a:xfrm>
        </p:spPr>
        <p:txBody>
          <a:bodyPr>
            <a:normAutofit fontScale="90000"/>
          </a:bodyPr>
          <a:lstStyle/>
          <a:p>
            <a:pPr algn="ctr"/>
            <a:r>
              <a:rPr lang="en-US" b="1" dirty="0"/>
              <a:t>EPA FORM 8700-12</a:t>
            </a:r>
            <a:br>
              <a:rPr lang="en-US" dirty="0"/>
            </a:br>
            <a:endParaRPr lang="en-US" dirty="0"/>
          </a:p>
        </p:txBody>
      </p:sp>
      <p:sp>
        <p:nvSpPr>
          <p:cNvPr id="3" name="Content Placeholder 2"/>
          <p:cNvSpPr>
            <a:spLocks noGrp="1"/>
          </p:cNvSpPr>
          <p:nvPr>
            <p:ph idx="1"/>
          </p:nvPr>
        </p:nvSpPr>
        <p:spPr>
          <a:xfrm>
            <a:off x="914400" y="1219199"/>
            <a:ext cx="7315200" cy="4724401"/>
          </a:xfrm>
        </p:spPr>
        <p:txBody>
          <a:bodyPr/>
          <a:lstStyle/>
          <a:p>
            <a:pPr marL="45720" indent="0" algn="ctr">
              <a:buNone/>
            </a:pPr>
            <a:r>
              <a:rPr lang="en-US" sz="3200" dirty="0"/>
              <a:t>PDF:</a:t>
            </a:r>
          </a:p>
          <a:p>
            <a:endParaRPr lang="en-US" sz="3200" dirty="0"/>
          </a:p>
          <a:p>
            <a:r>
              <a:rPr lang="en-US" sz="2400" dirty="0">
                <a:hlinkClick r:id="rId2"/>
              </a:rPr>
              <a:t>https://www.epa.gov/sites/production/files/2017-07/documents/site_id_instructions_andforms.pdf</a:t>
            </a:r>
            <a:endParaRPr lang="en-US" sz="2400" dirty="0"/>
          </a:p>
          <a:p>
            <a:endParaRPr lang="en-US" dirty="0"/>
          </a:p>
        </p:txBody>
      </p:sp>
      <p:sp>
        <p:nvSpPr>
          <p:cNvPr id="4" name="Slide Number Placeholder 3"/>
          <p:cNvSpPr>
            <a:spLocks noGrp="1"/>
          </p:cNvSpPr>
          <p:nvPr>
            <p:ph type="sldNum" sz="quarter" idx="12"/>
          </p:nvPr>
        </p:nvSpPr>
        <p:spPr/>
        <p:txBody>
          <a:bodyPr/>
          <a:lstStyle/>
          <a:p>
            <a:fld id="{8C5CC67C-BECE-4C4D-9D15-0B03D507557E}" type="slidenum">
              <a:rPr lang="en-US" smtClean="0"/>
              <a:t>6</a:t>
            </a:fld>
            <a:endParaRPr lang="en-US" dirty="0"/>
          </a:p>
        </p:txBody>
      </p:sp>
    </p:spTree>
    <p:extLst>
      <p:ext uri="{BB962C8B-B14F-4D97-AF65-F5344CB8AC3E}">
        <p14:creationId xmlns:p14="http://schemas.microsoft.com/office/powerpoint/2010/main" val="251758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38399"/>
            <a:ext cx="7315200" cy="1371601"/>
          </a:xfrm>
        </p:spPr>
        <p:txBody>
          <a:bodyPr>
            <a:normAutofit/>
          </a:bodyPr>
          <a:lstStyle/>
          <a:p>
            <a:pPr algn="ctr"/>
            <a:r>
              <a:rPr lang="en-US" b="1" dirty="0"/>
              <a:t>Biennial Reporting</a:t>
            </a:r>
          </a:p>
        </p:txBody>
      </p:sp>
      <p:sp>
        <p:nvSpPr>
          <p:cNvPr id="3" name="Slide Number Placeholder 2"/>
          <p:cNvSpPr>
            <a:spLocks noGrp="1"/>
          </p:cNvSpPr>
          <p:nvPr>
            <p:ph type="sldNum" sz="quarter" idx="12"/>
          </p:nvPr>
        </p:nvSpPr>
        <p:spPr/>
        <p:txBody>
          <a:bodyPr/>
          <a:lstStyle/>
          <a:p>
            <a:fld id="{8C5CC67C-BECE-4C4D-9D15-0B03D507557E}" type="slidenum">
              <a:rPr lang="en-US" smtClean="0"/>
              <a:t>7</a:t>
            </a:fld>
            <a:endParaRPr lang="en-US" dirty="0"/>
          </a:p>
        </p:txBody>
      </p:sp>
    </p:spTree>
    <p:extLst>
      <p:ext uri="{BB962C8B-B14F-4D97-AF65-F5344CB8AC3E}">
        <p14:creationId xmlns:p14="http://schemas.microsoft.com/office/powerpoint/2010/main" val="2150302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066800"/>
          </a:xfrm>
        </p:spPr>
        <p:txBody>
          <a:bodyPr>
            <a:normAutofit fontScale="90000"/>
          </a:bodyPr>
          <a:lstStyle/>
          <a:p>
            <a:pPr algn="ctr"/>
            <a:r>
              <a:rPr lang="en-US" b="1" dirty="0"/>
              <a:t>Biennial Reporting</a:t>
            </a:r>
            <a:br>
              <a:rPr lang="en-US" dirty="0"/>
            </a:br>
            <a:endParaRPr lang="en-US" dirty="0"/>
          </a:p>
        </p:txBody>
      </p:sp>
      <p:sp>
        <p:nvSpPr>
          <p:cNvPr id="3" name="Content Placeholder 2"/>
          <p:cNvSpPr>
            <a:spLocks noGrp="1"/>
          </p:cNvSpPr>
          <p:nvPr>
            <p:ph idx="1"/>
          </p:nvPr>
        </p:nvSpPr>
        <p:spPr>
          <a:xfrm>
            <a:off x="914400" y="1219199"/>
            <a:ext cx="7315200" cy="4724401"/>
          </a:xfrm>
        </p:spPr>
        <p:txBody>
          <a:bodyPr>
            <a:normAutofit/>
          </a:bodyPr>
          <a:lstStyle/>
          <a:p>
            <a:pPr lvl="1">
              <a:buFont typeface="Wingdings" panose="05000000000000000000" pitchFamily="2" charset="2"/>
              <a:buChar char="§"/>
            </a:pPr>
            <a:r>
              <a:rPr lang="en-US" sz="3600" dirty="0"/>
              <a:t>LQGs must file Biennial Report </a:t>
            </a:r>
          </a:p>
          <a:p>
            <a:pPr lvl="1">
              <a:buFont typeface="Wingdings" panose="05000000000000000000" pitchFamily="2" charset="2"/>
              <a:buChar char="§"/>
            </a:pPr>
            <a:r>
              <a:rPr lang="en-US" sz="3600" dirty="0"/>
              <a:t>For odd numbered years generation (2017/2019) </a:t>
            </a:r>
          </a:p>
          <a:p>
            <a:pPr lvl="1">
              <a:buFont typeface="Wingdings" panose="05000000000000000000" pitchFamily="2" charset="2"/>
              <a:buChar char="§"/>
            </a:pPr>
            <a:r>
              <a:rPr lang="en-US" sz="3600" dirty="0"/>
              <a:t>Submitted March 1</a:t>
            </a:r>
            <a:r>
              <a:rPr lang="en-US" sz="3600" baseline="30000" dirty="0"/>
              <a:t>st </a:t>
            </a:r>
            <a:r>
              <a:rPr lang="en-US" sz="3600" dirty="0"/>
              <a:t>of even numbered years (2018/2020)</a:t>
            </a:r>
          </a:p>
          <a:p>
            <a:pPr marL="45720" indent="0">
              <a:buNone/>
            </a:pPr>
            <a:endParaRPr lang="en-US" sz="3600" dirty="0"/>
          </a:p>
        </p:txBody>
      </p:sp>
      <p:sp>
        <p:nvSpPr>
          <p:cNvPr id="4" name="Slide Number Placeholder 3"/>
          <p:cNvSpPr>
            <a:spLocks noGrp="1"/>
          </p:cNvSpPr>
          <p:nvPr>
            <p:ph type="sldNum" sz="quarter" idx="12"/>
          </p:nvPr>
        </p:nvSpPr>
        <p:spPr/>
        <p:txBody>
          <a:bodyPr/>
          <a:lstStyle/>
          <a:p>
            <a:fld id="{8C5CC67C-BECE-4C4D-9D15-0B03D507557E}" type="slidenum">
              <a:rPr lang="en-US" smtClean="0"/>
              <a:t>8</a:t>
            </a:fld>
            <a:endParaRPr lang="en-US" dirty="0"/>
          </a:p>
        </p:txBody>
      </p:sp>
    </p:spTree>
    <p:extLst>
      <p:ext uri="{BB962C8B-B14F-4D97-AF65-F5344CB8AC3E}">
        <p14:creationId xmlns:p14="http://schemas.microsoft.com/office/powerpoint/2010/main" val="3495178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066800"/>
          </a:xfrm>
        </p:spPr>
        <p:txBody>
          <a:bodyPr>
            <a:normAutofit fontScale="90000"/>
          </a:bodyPr>
          <a:lstStyle/>
          <a:p>
            <a:pPr algn="ctr"/>
            <a:r>
              <a:rPr lang="en-US" b="1" dirty="0"/>
              <a:t>Biennial Reporting</a:t>
            </a:r>
            <a:br>
              <a:rPr lang="en-US" dirty="0"/>
            </a:br>
            <a:endParaRPr lang="en-US" dirty="0"/>
          </a:p>
        </p:txBody>
      </p:sp>
      <p:sp>
        <p:nvSpPr>
          <p:cNvPr id="3" name="Content Placeholder 2"/>
          <p:cNvSpPr>
            <a:spLocks noGrp="1"/>
          </p:cNvSpPr>
          <p:nvPr>
            <p:ph idx="1"/>
          </p:nvPr>
        </p:nvSpPr>
        <p:spPr>
          <a:xfrm>
            <a:off x="914400" y="1219199"/>
            <a:ext cx="7315200" cy="4724401"/>
          </a:xfrm>
        </p:spPr>
        <p:txBody>
          <a:bodyPr>
            <a:noAutofit/>
          </a:bodyPr>
          <a:lstStyle/>
          <a:p>
            <a:pPr marL="320040" lvl="1" indent="0" algn="ctr">
              <a:buNone/>
            </a:pPr>
            <a:r>
              <a:rPr lang="en-US" sz="3200" dirty="0"/>
              <a:t>Criteria:</a:t>
            </a:r>
          </a:p>
          <a:p>
            <a:pPr lvl="1"/>
            <a:r>
              <a:rPr lang="en-US" sz="3200" dirty="0"/>
              <a:t>Site generated in any single month </a:t>
            </a:r>
          </a:p>
          <a:p>
            <a:pPr marL="320040" lvl="1" indent="0">
              <a:buNone/>
            </a:pPr>
            <a:r>
              <a:rPr lang="en-US" sz="3200" dirty="0"/>
              <a:t>  &gt; 1,000 kg (2,200 lbs.) or more of </a:t>
            </a:r>
          </a:p>
          <a:p>
            <a:pPr marL="320040" lvl="1" indent="0">
              <a:buNone/>
            </a:pPr>
            <a:r>
              <a:rPr lang="en-US" sz="3200" dirty="0"/>
              <a:t>  RCRA non-acute HW; or</a:t>
            </a:r>
          </a:p>
          <a:p>
            <a:pPr lvl="1"/>
            <a:r>
              <a:rPr lang="en-US" sz="3200" dirty="0"/>
              <a:t>Site generated in any single month, or accumulated at any time more     &gt; 1 kg (2.2 lbs.) of RCRA acute hazardous waste; or</a:t>
            </a:r>
          </a:p>
          <a:p>
            <a:pPr marL="45720" indent="0">
              <a:buNone/>
            </a:pPr>
            <a:endParaRPr lang="en-US" sz="2400" dirty="0"/>
          </a:p>
        </p:txBody>
      </p:sp>
      <p:sp>
        <p:nvSpPr>
          <p:cNvPr id="4" name="Slide Number Placeholder 3"/>
          <p:cNvSpPr>
            <a:spLocks noGrp="1"/>
          </p:cNvSpPr>
          <p:nvPr>
            <p:ph type="sldNum" sz="quarter" idx="12"/>
          </p:nvPr>
        </p:nvSpPr>
        <p:spPr/>
        <p:txBody>
          <a:bodyPr/>
          <a:lstStyle/>
          <a:p>
            <a:fld id="{8C5CC67C-BECE-4C4D-9D15-0B03D507557E}" type="slidenum">
              <a:rPr lang="en-US" smtClean="0"/>
              <a:t>9</a:t>
            </a:fld>
            <a:endParaRPr lang="en-US" dirty="0"/>
          </a:p>
        </p:txBody>
      </p:sp>
    </p:spTree>
    <p:extLst>
      <p:ext uri="{BB962C8B-B14F-4D97-AF65-F5344CB8AC3E}">
        <p14:creationId xmlns:p14="http://schemas.microsoft.com/office/powerpoint/2010/main" val="3615281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321</TotalTime>
  <Words>296</Words>
  <Application>Microsoft Office PowerPoint</Application>
  <PresentationFormat>On-screen Show (4:3)</PresentationFormat>
  <Paragraphs>54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Perspective</vt:lpstr>
      <vt:lpstr>EPA Identification Numbers  &amp; Biennial Reporting</vt:lpstr>
      <vt:lpstr>EPA ID’s/Biennial Reporting</vt:lpstr>
      <vt:lpstr>EPA ID  Numbers</vt:lpstr>
      <vt:lpstr>EPA ID Numbers </vt:lpstr>
      <vt:lpstr>Form 8700-12 </vt:lpstr>
      <vt:lpstr>EPA FORM 8700-12 </vt:lpstr>
      <vt:lpstr>Biennial Reporting</vt:lpstr>
      <vt:lpstr>Biennial Reporting </vt:lpstr>
      <vt:lpstr>Biennial Reporting </vt:lpstr>
      <vt:lpstr>Biennial Reporting </vt:lpstr>
      <vt:lpstr>Biennial Reporting</vt:lpstr>
      <vt:lpstr>PowerPoint Presentation</vt:lpstr>
    </vt:vector>
  </TitlesOfParts>
  <Company>NJDEP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Bret Reburn</dc:creator>
  <cp:lastModifiedBy>Reburn, Bret</cp:lastModifiedBy>
  <cp:revision>46</cp:revision>
  <dcterms:created xsi:type="dcterms:W3CDTF">2013-05-06T14:25:18Z</dcterms:created>
  <dcterms:modified xsi:type="dcterms:W3CDTF">2018-10-02T16:06:31Z</dcterms:modified>
</cp:coreProperties>
</file>